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6" r:id="rId8"/>
    <p:sldId id="267" r:id="rId9"/>
    <p:sldId id="268" r:id="rId10"/>
    <p:sldId id="269" r:id="rId11"/>
    <p:sldId id="270" r:id="rId12"/>
    <p:sldId id="265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  <a:srgbClr val="003399"/>
    <a:srgbClr val="0000FF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5576" y="1916832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«Испытанная временем: </a:t>
            </a:r>
          </a:p>
          <a:p>
            <a:pPr algn="ctr">
              <a:defRPr/>
            </a:pP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Конституции Республики Татарстан 25 лет»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332656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66FF"/>
                </a:solidFill>
                <a:latin typeface="Calibri" pitchFamily="34" charset="0"/>
              </a:rPr>
              <a:t>Муниципальное бюджетное общеобразовательное учреждение средняя общеобразовательная школа №3 имени </a:t>
            </a:r>
            <a:r>
              <a:rPr lang="ru-RU" dirty="0" err="1" smtClean="0">
                <a:solidFill>
                  <a:srgbClr val="0066FF"/>
                </a:solidFill>
                <a:latin typeface="Calibri" pitchFamily="34" charset="0"/>
              </a:rPr>
              <a:t>Тази</a:t>
            </a:r>
            <a:r>
              <a:rPr lang="ru-RU" dirty="0" smtClean="0">
                <a:solidFill>
                  <a:srgbClr val="0066FF"/>
                </a:solidFill>
                <a:latin typeface="Calibri" pitchFamily="34" charset="0"/>
              </a:rPr>
              <a:t> </a:t>
            </a:r>
            <a:r>
              <a:rPr lang="ru-RU" dirty="0" err="1" smtClean="0">
                <a:solidFill>
                  <a:srgbClr val="0066FF"/>
                </a:solidFill>
                <a:latin typeface="Calibri" pitchFamily="34" charset="0"/>
              </a:rPr>
              <a:t>Гиззата</a:t>
            </a:r>
            <a:r>
              <a:rPr lang="ru-RU" dirty="0" smtClean="0">
                <a:solidFill>
                  <a:srgbClr val="0066FF"/>
                </a:solidFill>
                <a:latin typeface="Calibri" pitchFamily="34" charset="0"/>
              </a:rPr>
              <a:t> г. Агрыз </a:t>
            </a:r>
            <a:r>
              <a:rPr lang="ru-RU" dirty="0" err="1" smtClean="0">
                <a:solidFill>
                  <a:srgbClr val="0066FF"/>
                </a:solidFill>
                <a:latin typeface="Calibri" pitchFamily="34" charset="0"/>
              </a:rPr>
              <a:t>Агрызского</a:t>
            </a:r>
            <a:r>
              <a:rPr lang="ru-RU" dirty="0" smtClean="0">
                <a:solidFill>
                  <a:srgbClr val="0066FF"/>
                </a:solidFill>
                <a:latin typeface="Calibri" pitchFamily="34" charset="0"/>
              </a:rPr>
              <a:t> муниципального района </a:t>
            </a:r>
            <a:r>
              <a:rPr lang="ru-RU" dirty="0" smtClean="0">
                <a:solidFill>
                  <a:srgbClr val="0066FF"/>
                </a:solidFill>
                <a:latin typeface="Calibri" pitchFamily="34" charset="0"/>
              </a:rPr>
              <a:t>Республики Татарстан</a:t>
            </a:r>
            <a:endParaRPr lang="ru-RU" dirty="0">
              <a:solidFill>
                <a:srgbClr val="0066FF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941168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Calibri" pitchFamily="34" charset="0"/>
              </a:rPr>
              <a:t>Парламентский урок 2017</a:t>
            </a:r>
            <a:endParaRPr lang="ru-RU" sz="3200" b="1" dirty="0">
              <a:solidFill>
                <a:srgbClr val="0000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7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772816"/>
            <a:ext cx="4761185" cy="316835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>4.В какие группы объединяются права граждан? 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5" name="Рисунок 4" descr="1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4422" y="2924943"/>
            <a:ext cx="2544042" cy="334114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556792"/>
            <a:ext cx="6624736" cy="442849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00FF"/>
                </a:solidFill>
              </a:rPr>
              <a:t>5. Прав без обязанностей быть не может. Назовите, пожалуйста, какие обязанности есть у граждан РФ и РТ?</a:t>
            </a:r>
            <a:endParaRPr lang="ru-RU" sz="3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1524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КОНСТИТУЦИЯ-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ЗАКОН  ВЫСШЕЙ ЮРИДИЧЕСКОЙ СИЛЫ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1000" y="1143000"/>
            <a:ext cx="3810000" cy="16002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КОНСТИТУЦИИ РТ </a:t>
            </a:r>
            <a:r>
              <a:rPr lang="ru-RU" b="1" dirty="0" smtClean="0">
                <a:solidFill>
                  <a:sysClr val="windowText" lastClr="000000"/>
                </a:solidFill>
              </a:rPr>
              <a:t>СОСТОИТ ИЗ ПРЕАМБУЛЫ,  </a:t>
            </a:r>
            <a:r>
              <a:rPr lang="ru-RU" b="1" dirty="0">
                <a:solidFill>
                  <a:sysClr val="windowText" lastClr="000000"/>
                </a:solidFill>
              </a:rPr>
              <a:t>7</a:t>
            </a:r>
            <a:r>
              <a:rPr lang="ru-RU" b="1" dirty="0" smtClean="0">
                <a:solidFill>
                  <a:sysClr val="windowText" lastClr="000000"/>
                </a:solidFill>
              </a:rPr>
              <a:t> РАЗДЕЛОВ И 126 СТАТЕЙ.</a:t>
            </a:r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4343400" y="1828800"/>
            <a:ext cx="68580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80800" y="1409700"/>
            <a:ext cx="3733800" cy="10668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РАЗДЕЛ I. ОСНОВЫ КОНСТИТУЦИОННОГО СТРОЯ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03104" y="2705089"/>
            <a:ext cx="3733800" cy="1126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РАЗДЕЛ II. ОСНОВНЫЕ ПРАВА, СВОБОДЫ И ОБЯЗАННОСТИ ЧЕЛОВЕКА И ГРАЖДАНИНА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81600" y="4088965"/>
            <a:ext cx="3733800" cy="105114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РАЗДЕЛ </a:t>
            </a:r>
            <a:r>
              <a:rPr lang="en-US" b="1" dirty="0">
                <a:solidFill>
                  <a:sysClr val="windowText" lastClr="000000"/>
                </a:solidFill>
              </a:rPr>
              <a:t>III. </a:t>
            </a:r>
            <a:r>
              <a:rPr lang="ru-RU" b="1" dirty="0">
                <a:solidFill>
                  <a:sysClr val="windowText" lastClr="000000"/>
                </a:solidFill>
              </a:rPr>
              <a:t>АДМИНИСТРАТИВНО-ТЕРРИТОРИАЛЬНОЕ УСТРОЙСТВО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81600" y="5331160"/>
            <a:ext cx="3733800" cy="107248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РАЗДЕЛ IV. ОРГАНИЗАЦИЯ ГОСУДАРСТВЕННОЙ ВЛАСТИ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8270" y="2916921"/>
            <a:ext cx="4187530" cy="9144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РАЗДЕЛ </a:t>
            </a:r>
            <a:r>
              <a:rPr lang="en-US" b="1" dirty="0">
                <a:solidFill>
                  <a:sysClr val="windowText" lastClr="000000"/>
                </a:solidFill>
              </a:rPr>
              <a:t>V. </a:t>
            </a:r>
            <a:r>
              <a:rPr lang="ru-RU" b="1" dirty="0">
                <a:solidFill>
                  <a:sysClr val="windowText" lastClr="000000"/>
                </a:solidFill>
              </a:rPr>
              <a:t>МЕСТНОЕ САМОУПРАВЛЕНИЕ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2900" y="4099142"/>
            <a:ext cx="4152900" cy="762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РАЗДЕЛ VI. ГОСУДАРСТВЕННЫЕ СИМВОЛЫ И СТОЛИЦА РЕСПУБЛИКИ ТАТАРСТАН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2900" y="5140107"/>
            <a:ext cx="4152900" cy="145458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РАЗДЕЛ VII. ПОРЯДОК ПРИНЯТИЯ КОНСТИТУЦИИ РЕСПУБЛИКИ ТАТАРСТАН И ВНЕСЕНИЯ ИЗМЕНЕНИЙ И ДОПОЛНЕНИЙ В КОНСТИТУЦИЮ РЕСПУБЛИКИ ТАТАРСТАН </a:t>
            </a:r>
          </a:p>
        </p:txBody>
      </p:sp>
    </p:spTree>
    <p:extLst>
      <p:ext uri="{BB962C8B-B14F-4D97-AF65-F5344CB8AC3E}">
        <p14:creationId xmlns:p14="http://schemas.microsoft.com/office/powerpoint/2010/main" xmlns="" val="6071882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a2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045"/>
            <a:ext cx="9144000" cy="6922705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5576" y="1916832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«Испытанная временем: </a:t>
            </a:r>
          </a:p>
          <a:p>
            <a:pPr algn="ctr">
              <a:defRPr/>
            </a:pP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Конституции Республики Татарстан 25 лет»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332656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3399"/>
                </a:solidFill>
                <a:latin typeface="Calibri" pitchFamily="34" charset="0"/>
              </a:rPr>
              <a:t>Муниципальное бюджетное общеобразовательное учреждение средняя общеобразовательная школа №3 имени </a:t>
            </a:r>
            <a:r>
              <a:rPr lang="ru-RU" dirty="0" err="1" smtClean="0">
                <a:solidFill>
                  <a:srgbClr val="003399"/>
                </a:solidFill>
                <a:latin typeface="Calibri" pitchFamily="34" charset="0"/>
              </a:rPr>
              <a:t>Тази</a:t>
            </a:r>
            <a:r>
              <a:rPr lang="ru-RU" dirty="0" smtClean="0">
                <a:solidFill>
                  <a:srgbClr val="003399"/>
                </a:solidFill>
                <a:latin typeface="Calibri" pitchFamily="34" charset="0"/>
              </a:rPr>
              <a:t> </a:t>
            </a:r>
            <a:r>
              <a:rPr lang="ru-RU" dirty="0" err="1" smtClean="0">
                <a:solidFill>
                  <a:srgbClr val="003399"/>
                </a:solidFill>
                <a:latin typeface="Calibri" pitchFamily="34" charset="0"/>
              </a:rPr>
              <a:t>Гиззата</a:t>
            </a:r>
            <a:r>
              <a:rPr lang="ru-RU" dirty="0" smtClean="0">
                <a:solidFill>
                  <a:srgbClr val="003399"/>
                </a:solidFill>
                <a:latin typeface="Calibri" pitchFamily="34" charset="0"/>
              </a:rPr>
              <a:t> г. Агрыз </a:t>
            </a:r>
            <a:r>
              <a:rPr lang="ru-RU" dirty="0" err="1" smtClean="0">
                <a:solidFill>
                  <a:srgbClr val="003399"/>
                </a:solidFill>
                <a:latin typeface="Calibri" pitchFamily="34" charset="0"/>
              </a:rPr>
              <a:t>Агрызского</a:t>
            </a:r>
            <a:r>
              <a:rPr lang="ru-RU" dirty="0" smtClean="0">
                <a:solidFill>
                  <a:srgbClr val="003399"/>
                </a:solidFill>
                <a:latin typeface="Calibri" pitchFamily="34" charset="0"/>
              </a:rPr>
              <a:t> муниципального района </a:t>
            </a:r>
            <a:r>
              <a:rPr lang="ru-RU" dirty="0" smtClean="0">
                <a:solidFill>
                  <a:srgbClr val="003399"/>
                </a:solidFill>
                <a:latin typeface="Calibri" pitchFamily="34" charset="0"/>
              </a:rPr>
              <a:t>Республики Татарстан</a:t>
            </a:r>
            <a:endParaRPr lang="ru-RU" dirty="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941168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66CC"/>
                </a:solidFill>
                <a:latin typeface="Calibri" pitchFamily="34" charset="0"/>
              </a:rPr>
              <a:t>Парламентский урок 2017</a:t>
            </a:r>
            <a:endParaRPr lang="ru-RU" sz="3200" b="1" dirty="0">
              <a:solidFill>
                <a:srgbClr val="3366C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7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IMAGE0047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3805238" cy="516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4629489" cy="345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1935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1026086"/>
            <a:ext cx="4298943" cy="4678362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	Первая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конституция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(РСФСР) была принята V Всероссийским съездом Советов на заседании 10 июля 1918 года как Конституция (Основной Закон) РСФСР и была опубликована в «Собрании Узаконений РСФСР». Она утратила силу в связи с принятием Конституции  РСФСР, утверждённой Постановлением XII Всероссийского съезда Советов рабочих, крестьянских, казачьих и красноармейских депутатов от 11 мая 1925 года.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>Конституции РФ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412648" y="940007"/>
            <a:ext cx="418680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itchFamily="34" charset="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	Конституция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РСФСР 1925 года.  Утверждена Постановлением XII Всероссийского Съезда Советов от 11 мая 1925 года «Об Утверждении Конституции  РСФСР». Её принятие обуславливалось вхождением РСФСР в состав новообразованного Союза ССР и приведением российского законодательства в соответствие союзному. 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93096"/>
            <a:ext cx="1521794" cy="234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03283"/>
            <a:ext cx="2071621" cy="264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1889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4032448" cy="4281339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 РСФСР 1937 года.  Принята Постановлением Чрезвычайного XVII Всероссийского Съезда Советов от 21 января 1937 года «Об Утверждении Конституции  РСФСР» из-за смены конституционного законодательства СССР в 1936 году.  Конституция  РСФСР 1937 года изменила название страны с Российской Социалистической Федеративной Советской Республики на Российскую Советскую Федеративную Социалистическую </a:t>
            </a: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0" y="0"/>
            <a:ext cx="8363272" cy="1196752"/>
          </a:xfrm>
          <a:prstGeom prst="rect">
            <a:avLst/>
          </a:prstGeom>
        </p:spPr>
        <p:txBody>
          <a:bodyPr vert="horz" anchor="b" anchorCtr="0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b="1" dirty="0" smtClean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1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kumimoji="0" lang="ru-RU" sz="1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4815830" y="1052736"/>
            <a:ext cx="4032448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 РСФСР 1978 года.  Введена в действие с Декларацией Верховного Совета РСФСР от 12 апреля 1978 года в порядке, установленном Законом РСФСР от 12 апреля1978 года. Принята из-за смены общесоюзной «сталинской» конституции на «брежневскую».   Конституцию СССР 1977 года на внеочередной VII сессии Верховного Совета РСФСР девятого созыва 12 апреля 1978 года.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22960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4619" y="4190702"/>
            <a:ext cx="1502484" cy="2286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248445"/>
            <a:ext cx="1324658" cy="229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145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49685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Конституция Российской Федерации была принята 12 декабря 1993 года по результатам всенародного голосования, проведённого в соответствии с Указом Президента России от 15 октября 1993 года № 1633 «О проведении всенародного голосования по проекту Конституции Российской Федерации».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22960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36912"/>
            <a:ext cx="3050958" cy="4067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6732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4680520" cy="5001419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Ныне действующая 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Конституция Республики Татарстан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                               была принята Верховным Советом Республики Татарстан  в 1992 году. 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>Конституция </a:t>
            </a:r>
            <a:r>
              <a:rPr lang="ru-RU" dirty="0" smtClean="0">
                <a:solidFill>
                  <a:srgbClr val="0000FF"/>
                </a:solidFill>
              </a:rPr>
              <a:t>РТ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1026" name="Picture 2" descr="konsti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268760"/>
            <a:ext cx="324036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8083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Calibri" pitchFamily="34" charset="0"/>
              </a:rPr>
              <a:t>1.Почему необходима Конституция в стране? </a:t>
            </a:r>
            <a:endParaRPr lang="ru-RU" dirty="0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4" name="Picture 2" descr="konstit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44824"/>
            <a:ext cx="3277964" cy="424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988840"/>
            <a:ext cx="3297734" cy="402162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>2.Какие стороны общественной жизни регулирует Конституция РФ?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6" name="Содержимое 5" descr="08845-images-(3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42722" y="3356992"/>
            <a:ext cx="3801278" cy="3207330"/>
          </a:xfrm>
        </p:spPr>
      </p:pic>
      <p:pic>
        <p:nvPicPr>
          <p:cNvPr id="7" name="Рисунок 6" descr="E:\IMAGE0047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237626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1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2204864"/>
            <a:ext cx="1809355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858218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00FF"/>
                </a:solidFill>
              </a:rPr>
              <a:t>3. Давайте вспомним, какая глава Конституции РФ и РТ считается наиболее важной?</a:t>
            </a:r>
            <a:endParaRPr lang="ru-RU" sz="4000" dirty="0">
              <a:solidFill>
                <a:srgbClr val="0000FF"/>
              </a:solidFill>
            </a:endParaRPr>
          </a:p>
        </p:txBody>
      </p:sp>
      <p:pic>
        <p:nvPicPr>
          <p:cNvPr id="4" name="Рисунок 3" descr="E:\IMAGE0047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331236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onstit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924944"/>
            <a:ext cx="2811512" cy="364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</TotalTime>
  <Words>368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Слайд 1</vt:lpstr>
      <vt:lpstr>Слайд 2</vt:lpstr>
      <vt:lpstr>Конституции РФ</vt:lpstr>
      <vt:lpstr>Слайд 4</vt:lpstr>
      <vt:lpstr>Слайд 5</vt:lpstr>
      <vt:lpstr>Конституция РТ</vt:lpstr>
      <vt:lpstr>1.Почему необходима Конституция в стране? </vt:lpstr>
      <vt:lpstr>2.Какие стороны общественной жизни регулирует Конституция РФ?</vt:lpstr>
      <vt:lpstr>3. Давайте вспомним, какая глава Конституции РФ и РТ считается наиболее важной?</vt:lpstr>
      <vt:lpstr>4.В какие группы объединяются права граждан? </vt:lpstr>
      <vt:lpstr>5. Прав без обязанностей быть не может. Назовите, пожалуйста, какие обязанности есть у граждан РФ и РТ?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Парламентский урок</dc:title>
  <dc:creator>кмв</dc:creator>
  <cp:lastModifiedBy>Кристина</cp:lastModifiedBy>
  <cp:revision>14</cp:revision>
  <dcterms:created xsi:type="dcterms:W3CDTF">2017-10-09T07:00:12Z</dcterms:created>
  <dcterms:modified xsi:type="dcterms:W3CDTF">2017-10-24T19:34:42Z</dcterms:modified>
</cp:coreProperties>
</file>